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1" r:id="rId3"/>
    <p:sldId id="263" r:id="rId4"/>
    <p:sldId id="264" r:id="rId5"/>
    <p:sldId id="271" r:id="rId6"/>
    <p:sldId id="265" r:id="rId7"/>
    <p:sldId id="266" r:id="rId8"/>
    <p:sldId id="272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46"/>
    <a:srgbClr val="002221"/>
    <a:srgbClr val="C2B084"/>
    <a:srgbClr val="9DC3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40" autoAdjust="0"/>
  </p:normalViewPr>
  <p:slideViewPr>
    <p:cSldViewPr>
      <p:cViewPr>
        <p:scale>
          <a:sx n="100" d="100"/>
          <a:sy n="100" d="100"/>
        </p:scale>
        <p:origin x="-2688" y="-1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6E4995-FC85-4807-ABA8-2336F28B987F}" type="datetimeFigureOut">
              <a:rPr lang="en-US" smtClean="0"/>
              <a:t>11/9/12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864AE-CC71-4147-BC3B-7FEA82668B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021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Learn</a:t>
            </a:r>
            <a:r>
              <a:rPr lang="en-US" baseline="0" dirty="0" smtClean="0"/>
              <a:t> how the business works very quickly:   See the big picture but also see all the little details and how they fit together</a:t>
            </a:r>
            <a:endParaRPr lang="en-US" dirty="0" smtClean="0"/>
          </a:p>
          <a:p>
            <a:r>
              <a:rPr lang="en-US" dirty="0" smtClean="0"/>
              <a:t>I would like to share some of the things I’ve learned over the years with my friends and colleagues,</a:t>
            </a:r>
            <a:r>
              <a:rPr lang="en-US" baseline="0" dirty="0" smtClean="0"/>
              <a:t> and </a:t>
            </a:r>
            <a:r>
              <a:rPr lang="en-US" dirty="0" smtClean="0"/>
              <a:t>I’m hoping to gain insight into the things I’ve done well and the</a:t>
            </a:r>
            <a:r>
              <a:rPr lang="en-US" baseline="0" dirty="0" smtClean="0"/>
              <a:t> things I’ve not done NOT so well so I can learn and grow as a person and Architect.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864AE-CC71-4147-BC3B-7FEA82668B1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465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864AE-CC71-4147-BC3B-7FEA82668B1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601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Build Production Ready DW part?  In say 4 weeks.</a:t>
            </a:r>
          </a:p>
          <a:p>
            <a:r>
              <a:rPr lang="en-US" dirty="0" smtClean="0"/>
              <a:t>Analytics – Gather all and request new</a:t>
            </a:r>
          </a:p>
          <a:p>
            <a:r>
              <a:rPr lang="en-US" dirty="0" smtClean="0"/>
              <a:t>How Much – Not Big Bang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864AE-CC71-4147-BC3B-7FEA82668B1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06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Walk though examples for understanding</a:t>
            </a:r>
          </a:p>
          <a:p>
            <a:r>
              <a:rPr lang="en-US" dirty="0" smtClean="0"/>
              <a:t>Business Process – Manual web..</a:t>
            </a:r>
          </a:p>
          <a:p>
            <a:r>
              <a:rPr lang="en-US" dirty="0" smtClean="0"/>
              <a:t>CDM</a:t>
            </a:r>
          </a:p>
          <a:p>
            <a:r>
              <a:rPr lang="en-US" dirty="0" smtClean="0"/>
              <a:t>Common Ground – Terminology – Resistance – Treat it as an understanding tool –</a:t>
            </a:r>
            <a:r>
              <a:rPr lang="en-US" baseline="0" dirty="0" smtClean="0"/>
              <a:t> Business will see it as you have to define everything upfront</a:t>
            </a:r>
          </a:p>
          <a:p>
            <a:r>
              <a:rPr lang="en-US" baseline="0" dirty="0" smtClean="0"/>
              <a:t>If you can’t agree on what something is having data in a repository isn’t very helpful.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864AE-CC71-4147-BC3B-7FEA82668B1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527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D1A45-7923-4A69-8F12-D7D1307A243B}" type="datetime1">
              <a:rPr lang="en-US" smtClean="0"/>
              <a:t>11/9/12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5386-EE69-4661-936A-36327F4CB8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280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4F2BE-3067-47FA-B1CA-32EA04ED7504}" type="datetime1">
              <a:rPr lang="en-US" smtClean="0"/>
              <a:t>11/9/12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5386-EE69-4661-936A-36327F4CB8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047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5D6A1-163E-42E3-AFE6-4234AB861A20}" type="datetime1">
              <a:rPr lang="en-US" smtClean="0"/>
              <a:t>11/9/12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5386-EE69-4661-936A-36327F4CB8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580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E960-BE2C-40E9-846A-7E7D51E115EE}" type="datetime1">
              <a:rPr lang="en-US" smtClean="0"/>
              <a:t>11/9/12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5386-EE69-4661-936A-36327F4CB8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975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D0F2B-8370-4EFC-ABC1-8C23466EF3D3}" type="datetime1">
              <a:rPr lang="en-US" smtClean="0"/>
              <a:t>11/9/12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5386-EE69-4661-936A-36327F4CB8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711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BC9C5-AF16-4C72-BFFD-1ECE8E866495}" type="datetime1">
              <a:rPr lang="en-US" smtClean="0"/>
              <a:t>11/9/12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5386-EE69-4661-936A-36327F4CB8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268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F913-6EEA-4F24-837E-B633657905B0}" type="datetime1">
              <a:rPr lang="en-US" smtClean="0"/>
              <a:t>11/9/12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5386-EE69-4661-936A-36327F4CB8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929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8771-E4D4-46A8-A777-52434F9B7429}" type="datetime1">
              <a:rPr lang="en-US" smtClean="0"/>
              <a:t>11/9/12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5386-EE69-4661-936A-36327F4CB8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28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99D3-BE37-4219-B22A-C5223E69D9BC}" type="datetime1">
              <a:rPr lang="en-US" smtClean="0"/>
              <a:t>11/9/12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5386-EE69-4661-936A-36327F4CB8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2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7BE5-4F08-44B0-A783-42D3E2A3D176}" type="datetime1">
              <a:rPr lang="en-US" smtClean="0"/>
              <a:t>11/9/12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5386-EE69-4661-936A-36327F4CB8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16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B8BD-9B97-4966-81AF-00AD26906013}" type="datetime1">
              <a:rPr lang="en-US" smtClean="0"/>
              <a:t>11/9/12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5386-EE69-4661-936A-36327F4CB8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789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91928-32EA-4E25-AE98-D1731231F36C}" type="datetime1">
              <a:rPr lang="en-US" smtClean="0"/>
              <a:t>11/9/12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45386-EE69-4661-936A-36327F4CB8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620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://www.ioutsource.com/index.html" TargetMode="External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outsource.com/index.html" TargetMode="External"/><Relationship Id="rId4" Type="http://schemas.openxmlformats.org/officeDocument/2006/relationships/hyperlink" Target="http://www.ioutsource.com/" TargetMode="External"/><Relationship Id="rId5" Type="http://schemas.openxmlformats.org/officeDocument/2006/relationships/image" Target="../media/image6.jpeg"/><Relationship Id="rId6" Type="http://schemas.openxmlformats.org/officeDocument/2006/relationships/hyperlink" Target="mailto:kevin@ioutsource.com" TargetMode="External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3200" y="0"/>
            <a:ext cx="863600" cy="6858000"/>
          </a:xfrm>
          <a:prstGeom prst="rect">
            <a:avLst/>
          </a:prstGeom>
          <a:solidFill>
            <a:srgbClr val="0048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867400"/>
            <a:ext cx="906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066800" y="61722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b="1" dirty="0" smtClean="0">
                <a:solidFill>
                  <a:srgbClr val="002221"/>
                </a:solidFill>
              </a:rPr>
              <a:t>International Outsourcing, Inc. (IOI) </a:t>
            </a:r>
            <a:r>
              <a:rPr lang="en-US" sz="1200" dirty="0" smtClean="0"/>
              <a:t>is an Idaho Company specializing in improved Business Intelligence strategies, providing executives and decision-makers with the strategic information they need when they need it.  Visit our website for more information on how we can help you improve your business intelligence.  </a:t>
            </a:r>
            <a:r>
              <a:rPr lang="en-US" sz="1200" dirty="0" smtClean="0">
                <a:hlinkClick r:id="rId4"/>
              </a:rPr>
              <a:t>www.ioutsource.com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133600" y="3856672"/>
            <a:ext cx="5910943" cy="1477328"/>
          </a:xfrm>
          <a:prstGeom prst="rect">
            <a:avLst/>
          </a:prstGeom>
          <a:solidFill>
            <a:schemeClr val="accent5">
              <a:lumMod val="75000"/>
              <a:alpha val="2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buClr>
                <a:srgbClr val="C2B084"/>
              </a:buClr>
            </a:pPr>
            <a:r>
              <a:rPr lang="en-US" sz="3000" dirty="0" smtClean="0">
                <a:latin typeface="Arial Black" pitchFamily="34" charset="0"/>
                <a:ea typeface="Tahoma" pitchFamily="34" charset="0"/>
                <a:cs typeface="Tahoma" pitchFamily="34" charset="0"/>
              </a:rPr>
              <a:t>Data </a:t>
            </a:r>
            <a:r>
              <a:rPr lang="en-US" sz="3000" dirty="0">
                <a:latin typeface="Arial Black" pitchFamily="34" charset="0"/>
                <a:ea typeface="Tahoma" pitchFamily="34" charset="0"/>
                <a:cs typeface="Tahoma" pitchFamily="34" charset="0"/>
              </a:rPr>
              <a:t>Warehouse / Business Intelligence Architecture Case </a:t>
            </a:r>
            <a:r>
              <a:rPr lang="en-US" sz="3000" dirty="0" smtClean="0">
                <a:latin typeface="Arial Black" pitchFamily="34" charset="0"/>
                <a:ea typeface="Tahoma" pitchFamily="34" charset="0"/>
                <a:cs typeface="Tahoma" pitchFamily="34" charset="0"/>
              </a:rPr>
              <a:t>Study</a:t>
            </a:r>
            <a:endParaRPr lang="en-US" sz="3000" dirty="0">
              <a:latin typeface="Arial Black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90488" y="76200"/>
            <a:ext cx="8977312" cy="2924175"/>
            <a:chOff x="90488" y="1966913"/>
            <a:chExt cx="8977312" cy="2924175"/>
          </a:xfrm>
        </p:grpSpPr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488" y="1966913"/>
              <a:ext cx="8963025" cy="2924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90488" y="2238494"/>
              <a:ext cx="678897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dirty="0" smtClean="0">
                  <a:solidFill>
                    <a:srgbClr val="0066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</a:rPr>
                <a:t>International Outsourcing, Inc. </a:t>
              </a:r>
              <a:endParaRPr lang="en-US" sz="3000" dirty="0" smtClean="0">
                <a:latin typeface="Arial Black" pitchFamily="34" charset="0"/>
              </a:endParaRPr>
            </a:p>
            <a:p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04775" y="4208026"/>
              <a:ext cx="8963025" cy="461665"/>
            </a:xfrm>
            <a:prstGeom prst="rect">
              <a:avLst/>
            </a:prstGeom>
            <a:gradFill>
              <a:gsLst>
                <a:gs pos="0">
                  <a:schemeClr val="bg2">
                    <a:lumMod val="50000"/>
                    <a:alpha val="46000"/>
                  </a:schemeClr>
                </a:gs>
                <a:gs pos="72000">
                  <a:srgbClr val="006666">
                    <a:alpha val="55000"/>
                  </a:srgbClr>
                </a:gs>
                <a:gs pos="100000">
                  <a:schemeClr val="bg2">
                    <a:lumMod val="75000"/>
                    <a:alpha val="52000"/>
                  </a:schemeClr>
                </a:gs>
              </a:gsLst>
              <a:lin ang="5400000" scaled="0"/>
            </a:gra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Workshop - November 10, 2012                           </a:t>
              </a:r>
              <a:r>
                <a:rPr lang="en-US" sz="2400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Boise | Idaho       </a:t>
              </a:r>
              <a:endPara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5386-EE69-4661-936A-36327F4CB87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122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219200" y="1023878"/>
            <a:ext cx="7696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486650" algn="r"/>
              </a:tabLst>
            </a:pPr>
            <a:r>
              <a:rPr lang="en-US" sz="2000" b="1" dirty="0" smtClean="0"/>
              <a:t>Review Data Models</a:t>
            </a:r>
            <a:endParaRPr lang="en-US" sz="2000" b="1" dirty="0"/>
          </a:p>
          <a:p>
            <a:pPr>
              <a:tabLst>
                <a:tab pos="7486650" algn="r"/>
              </a:tabLst>
            </a:pPr>
            <a:endParaRPr lang="en-US" sz="2000" dirty="0"/>
          </a:p>
          <a:p>
            <a:pPr marL="800100" lvl="1" indent="-342900">
              <a:buFont typeface="Arial" pitchFamily="34" charset="0"/>
              <a:buChar char="•"/>
              <a:tabLst>
                <a:tab pos="7486650" algn="r"/>
              </a:tabLst>
            </a:pPr>
            <a:r>
              <a:rPr lang="en-US" sz="2000" b="1" dirty="0" smtClean="0"/>
              <a:t>Review Thought Designs</a:t>
            </a:r>
          </a:p>
          <a:p>
            <a:pPr marL="1257300" lvl="2" indent="-342900">
              <a:buFont typeface="Arial" pitchFamily="34" charset="0"/>
              <a:buChar char="•"/>
              <a:tabLst>
                <a:tab pos="7486650" algn="r"/>
              </a:tabLst>
            </a:pPr>
            <a:r>
              <a:rPr lang="en-US" sz="2000" b="1" dirty="0" smtClean="0"/>
              <a:t>Walkthrough the 7 Fact tables and what you see them as providing</a:t>
            </a:r>
          </a:p>
          <a:p>
            <a:pPr marL="1257300" lvl="2" indent="-342900">
              <a:buFont typeface="Arial" pitchFamily="34" charset="0"/>
              <a:buChar char="•"/>
              <a:tabLst>
                <a:tab pos="7486650" algn="r"/>
              </a:tabLst>
            </a:pPr>
            <a:r>
              <a:rPr lang="en-US" sz="2000" b="1" dirty="0" smtClean="0"/>
              <a:t>What are the three lonely tables in the diagram?</a:t>
            </a:r>
          </a:p>
          <a:p>
            <a:pPr marL="1257300" lvl="2" indent="-342900">
              <a:buFont typeface="Arial" pitchFamily="34" charset="0"/>
              <a:buChar char="•"/>
              <a:tabLst>
                <a:tab pos="7486650" algn="r"/>
              </a:tabLst>
            </a:pPr>
            <a:r>
              <a:rPr lang="en-US" sz="2000" b="1" dirty="0" smtClean="0"/>
              <a:t>Walk Through Dimensions</a:t>
            </a:r>
          </a:p>
          <a:p>
            <a:pPr marL="1257300" lvl="2" indent="-342900">
              <a:buFont typeface="Arial" pitchFamily="34" charset="0"/>
              <a:buChar char="•"/>
              <a:tabLst>
                <a:tab pos="7486650" algn="r"/>
              </a:tabLst>
            </a:pPr>
            <a:r>
              <a:rPr lang="en-US" sz="2000" b="1" dirty="0" smtClean="0"/>
              <a:t>Walk Through Sub Program Coverage Star</a:t>
            </a:r>
          </a:p>
          <a:p>
            <a:pPr marL="1257300" lvl="2" indent="-342900">
              <a:buFont typeface="Arial" pitchFamily="34" charset="0"/>
              <a:buChar char="•"/>
              <a:tabLst>
                <a:tab pos="7486650" algn="r"/>
              </a:tabLst>
            </a:pPr>
            <a:r>
              <a:rPr lang="en-US" sz="2000" b="1" dirty="0" smtClean="0"/>
              <a:t>Walk Through Sub Program </a:t>
            </a:r>
            <a:r>
              <a:rPr lang="en-US" sz="2000" b="1" dirty="0" err="1" smtClean="0"/>
              <a:t>ReEvaluation</a:t>
            </a:r>
            <a:r>
              <a:rPr lang="en-US" sz="2000" b="1" dirty="0" smtClean="0"/>
              <a:t> Schedule Star</a:t>
            </a:r>
          </a:p>
          <a:p>
            <a:pPr marL="1257300" lvl="2" indent="-342900">
              <a:buFont typeface="Arial" pitchFamily="34" charset="0"/>
              <a:buChar char="•"/>
              <a:tabLst>
                <a:tab pos="7486650" algn="r"/>
              </a:tabLst>
            </a:pPr>
            <a:r>
              <a:rPr lang="en-US" sz="2000" b="1" dirty="0" smtClean="0"/>
              <a:t>Walk Through Sub Program Coverage Determination Star</a:t>
            </a:r>
          </a:p>
          <a:p>
            <a:pPr marL="800100" lvl="1" indent="-342900">
              <a:buFont typeface="Arial" pitchFamily="34" charset="0"/>
              <a:buChar char="•"/>
              <a:tabLst>
                <a:tab pos="7486650" algn="r"/>
              </a:tabLst>
            </a:pPr>
            <a:r>
              <a:rPr lang="en-US" sz="2000" b="1" dirty="0" smtClean="0"/>
              <a:t>What are the next steps</a:t>
            </a:r>
          </a:p>
          <a:p>
            <a:pPr marL="800100" lvl="1" indent="-342900">
              <a:buFont typeface="Arial" pitchFamily="34" charset="0"/>
              <a:buChar char="•"/>
              <a:tabLst>
                <a:tab pos="7486650" algn="r"/>
              </a:tabLst>
            </a:pPr>
            <a:r>
              <a:rPr lang="en-US" sz="2000" b="1" dirty="0" smtClean="0"/>
              <a:t>This Workshop has been all about understanding the business and designing an excellent Kimball Data Warehouse.</a:t>
            </a:r>
            <a:endParaRPr lang="en-US" sz="2000" dirty="0"/>
          </a:p>
          <a:p>
            <a:pPr marL="1257300" lvl="2" indent="-342900">
              <a:buFont typeface="Arial" pitchFamily="34" charset="0"/>
              <a:buChar char="•"/>
              <a:tabLst>
                <a:tab pos="7486650" algn="r"/>
              </a:tabLst>
            </a:pPr>
            <a:r>
              <a:rPr lang="en-US" sz="2000" b="1" dirty="0" smtClean="0"/>
              <a:t>What about an EDW Framework for automation, quality, and yes innovation?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906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03200" y="0"/>
            <a:ext cx="863600" cy="6858000"/>
          </a:xfrm>
          <a:prstGeom prst="rect">
            <a:avLst/>
          </a:prstGeom>
          <a:solidFill>
            <a:srgbClr val="0048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340475"/>
            <a:ext cx="2133600" cy="365125"/>
          </a:xfrm>
        </p:spPr>
        <p:txBody>
          <a:bodyPr/>
          <a:lstStyle/>
          <a:p>
            <a:fld id="{AEC45386-EE69-4661-936A-36327F4CB879}" type="slidenum">
              <a:rPr lang="en-US" smtClean="0">
                <a:solidFill>
                  <a:schemeClr val="tx1"/>
                </a:solidFill>
              </a:rPr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304800"/>
            <a:ext cx="9067799" cy="553998"/>
          </a:xfrm>
          <a:prstGeom prst="rect">
            <a:avLst/>
          </a:prstGeom>
          <a:solidFill>
            <a:schemeClr val="accent5">
              <a:lumMod val="75000"/>
              <a:alpha val="25000"/>
            </a:schemeClr>
          </a:solidFill>
        </p:spPr>
        <p:txBody>
          <a:bodyPr wrap="square" rtlCol="0">
            <a:spAutoFit/>
          </a:bodyPr>
          <a:lstStyle/>
          <a:p>
            <a:pPr algn="r">
              <a:buClr>
                <a:srgbClr val="C2B084"/>
              </a:buClr>
            </a:pPr>
            <a:r>
              <a:rPr lang="en-US" sz="3000" dirty="0" smtClean="0">
                <a:latin typeface="Arial Black" pitchFamily="34" charset="0"/>
                <a:ea typeface="Tahoma" pitchFamily="34" charset="0"/>
                <a:cs typeface="Tahoma" pitchFamily="34" charset="0"/>
              </a:rPr>
              <a:t>Session 3</a:t>
            </a:r>
            <a:endParaRPr lang="en-US" sz="3000" dirty="0">
              <a:latin typeface="Arial Black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107930"/>
      </p:ext>
    </p:extLst>
  </p:cSld>
  <p:clrMapOvr>
    <a:masterClrMapping/>
  </p:clrMapOvr>
  <p:transition xmlns:p14="http://schemas.microsoft.com/office/powerpoint/2010/main" spd="slow">
    <p:push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219200" y="838200"/>
            <a:ext cx="7696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  <a:tabLst>
                <a:tab pos="7486650" algn="r"/>
              </a:tabLst>
            </a:pPr>
            <a:endParaRPr lang="en-US" sz="2000" b="1" dirty="0" smtClean="0"/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  <a:tabLst>
                <a:tab pos="7486650" algn="r"/>
              </a:tabLst>
            </a:pPr>
            <a:r>
              <a:rPr lang="en-US" sz="2000" b="1" dirty="0" smtClean="0"/>
              <a:t>Early Bird Drawing &amp; General Wrap-Up</a:t>
            </a:r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  <a:tabLst>
                <a:tab pos="7486650" algn="r"/>
              </a:tabLst>
            </a:pPr>
            <a:r>
              <a:rPr lang="en-US" sz="2000" b="1" dirty="0"/>
              <a:t>Workshop Summary and Q&amp;A </a:t>
            </a:r>
            <a:endParaRPr lang="en-US" sz="2000" dirty="0"/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  <a:tabLst>
                <a:tab pos="7486650" algn="r"/>
              </a:tabLst>
            </a:pPr>
            <a:endParaRPr lang="en-US" sz="2000" dirty="0" smtClean="0"/>
          </a:p>
          <a:p>
            <a:pPr>
              <a:spcBef>
                <a:spcPts val="1200"/>
              </a:spcBef>
              <a:tabLst>
                <a:tab pos="7486650" algn="r"/>
              </a:tabLst>
            </a:pP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906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03200" y="0"/>
            <a:ext cx="863600" cy="6858000"/>
          </a:xfrm>
          <a:prstGeom prst="rect">
            <a:avLst/>
          </a:prstGeom>
          <a:solidFill>
            <a:srgbClr val="0048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340475"/>
            <a:ext cx="2133600" cy="365125"/>
          </a:xfrm>
        </p:spPr>
        <p:txBody>
          <a:bodyPr/>
          <a:lstStyle/>
          <a:p>
            <a:fld id="{AEC45386-EE69-4661-936A-36327F4CB879}" type="slidenum">
              <a:rPr lang="en-US" smtClean="0">
                <a:solidFill>
                  <a:schemeClr val="tx1"/>
                </a:solidFill>
              </a:rPr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304800"/>
            <a:ext cx="9067799" cy="553998"/>
          </a:xfrm>
          <a:prstGeom prst="rect">
            <a:avLst/>
          </a:prstGeom>
          <a:solidFill>
            <a:schemeClr val="accent5">
              <a:lumMod val="75000"/>
              <a:alpha val="25000"/>
            </a:schemeClr>
          </a:solidFill>
        </p:spPr>
        <p:txBody>
          <a:bodyPr wrap="square" rtlCol="0">
            <a:spAutoFit/>
          </a:bodyPr>
          <a:lstStyle/>
          <a:p>
            <a:pPr algn="r">
              <a:buClr>
                <a:srgbClr val="C2B084"/>
              </a:buClr>
            </a:pPr>
            <a:r>
              <a:rPr lang="en-US" sz="3000" dirty="0" smtClean="0">
                <a:latin typeface="Arial Black" pitchFamily="34" charset="0"/>
                <a:ea typeface="Tahoma" pitchFamily="34" charset="0"/>
                <a:cs typeface="Tahoma" pitchFamily="34" charset="0"/>
              </a:rPr>
              <a:t>Wrap-Up &amp; Summary</a:t>
            </a:r>
            <a:endParaRPr lang="en-US" sz="3000" dirty="0">
              <a:latin typeface="Arial Black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082038"/>
            <a:ext cx="4090162" cy="4090162"/>
          </a:xfrm>
          <a:prstGeom prst="rect">
            <a:avLst/>
          </a:prstGeom>
          <a:effectLst>
            <a:innerShdw blurRad="63500" dist="228600" dir="8100000">
              <a:prstClr val="black">
                <a:alpha val="50000"/>
              </a:prstClr>
            </a:innerShdw>
          </a:effectLst>
        </p:spPr>
      </p:pic>
      <p:cxnSp>
        <p:nvCxnSpPr>
          <p:cNvPr id="16" name="Straight Arrow Connector 15"/>
          <p:cNvCxnSpPr/>
          <p:nvPr/>
        </p:nvCxnSpPr>
        <p:spPr>
          <a:xfrm>
            <a:off x="6921881" y="4114800"/>
            <a:ext cx="1181100" cy="1155319"/>
          </a:xfrm>
          <a:prstGeom prst="straightConnector1">
            <a:avLst/>
          </a:prstGeom>
          <a:ln w="101600">
            <a:solidFill>
              <a:schemeClr val="accent5">
                <a:lumMod val="50000"/>
              </a:schemeClr>
            </a:solidFill>
            <a:tailEnd type="arrow"/>
          </a:ln>
          <a:effectLst>
            <a:outerShdw blurRad="50800" dist="177800" dir="5400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181600" y="4127119"/>
            <a:ext cx="1752600" cy="0"/>
          </a:xfrm>
          <a:prstGeom prst="straightConnector1">
            <a:avLst/>
          </a:prstGeom>
          <a:ln w="101600">
            <a:solidFill>
              <a:schemeClr val="accent5">
                <a:lumMod val="75000"/>
              </a:schemeClr>
            </a:solidFill>
            <a:tailEnd type="arrow"/>
          </a:ln>
          <a:effectLst>
            <a:outerShdw blurRad="50800" dist="177800" dir="5400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6781800" y="3962400"/>
            <a:ext cx="381000" cy="381000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19700"/>
      </p:ext>
    </p:extLst>
  </p:cSld>
  <p:clrMapOvr>
    <a:masterClrMapping/>
  </p:clrMapOvr>
  <p:transition xmlns:p14="http://schemas.microsoft.com/office/powerpoint/2010/main" spd="slow">
    <p:wheel spokes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906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03200" y="0"/>
            <a:ext cx="863600" cy="6858000"/>
          </a:xfrm>
          <a:prstGeom prst="rect">
            <a:avLst/>
          </a:prstGeom>
          <a:solidFill>
            <a:srgbClr val="0048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340475"/>
            <a:ext cx="2133600" cy="365125"/>
          </a:xfrm>
        </p:spPr>
        <p:txBody>
          <a:bodyPr/>
          <a:lstStyle/>
          <a:p>
            <a:fld id="{AEC45386-EE69-4661-936A-36327F4CB879}" type="slidenum">
              <a:rPr lang="en-US" smtClean="0">
                <a:solidFill>
                  <a:schemeClr val="tx1"/>
                </a:solidFill>
              </a:rPr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304800"/>
            <a:ext cx="9067799" cy="553998"/>
          </a:xfrm>
          <a:prstGeom prst="rect">
            <a:avLst/>
          </a:prstGeom>
          <a:solidFill>
            <a:schemeClr val="accent5">
              <a:lumMod val="75000"/>
              <a:alpha val="25000"/>
            </a:schemeClr>
          </a:solidFill>
        </p:spPr>
        <p:txBody>
          <a:bodyPr wrap="square" rtlCol="0">
            <a:spAutoFit/>
          </a:bodyPr>
          <a:lstStyle/>
          <a:p>
            <a:pPr algn="r">
              <a:buClr>
                <a:srgbClr val="C2B084"/>
              </a:buClr>
            </a:pPr>
            <a:r>
              <a:rPr lang="en-US" sz="3000" dirty="0" smtClean="0">
                <a:latin typeface="Arial Black" pitchFamily="34" charset="0"/>
                <a:ea typeface="Tahoma" pitchFamily="34" charset="0"/>
                <a:cs typeface="Tahoma" pitchFamily="34" charset="0"/>
              </a:rPr>
              <a:t>Close</a:t>
            </a:r>
            <a:endParaRPr lang="en-US" sz="3000" dirty="0">
              <a:latin typeface="Arial Black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6800" y="6211669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b="1" dirty="0" smtClean="0">
                <a:solidFill>
                  <a:srgbClr val="002221"/>
                </a:solidFill>
              </a:rPr>
              <a:t>International Outsourcing, Inc. (IOI) </a:t>
            </a:r>
            <a:r>
              <a:rPr lang="en-US" sz="1200" dirty="0" smtClean="0"/>
              <a:t>is an Idaho Company specializing in improved Business Intelligence strategies, providing executives and decision-makers with the strategic information they need when they need it.  Visit our website for more information on how we can help you improve your business intelligence.  </a:t>
            </a:r>
            <a:r>
              <a:rPr lang="en-US" sz="1200" dirty="0" smtClean="0">
                <a:hlinkClick r:id="rId3"/>
              </a:rPr>
              <a:t>www.ioutsource.com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066800" y="57150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i="1" dirty="0" smtClean="0">
                <a:solidFill>
                  <a:srgbClr val="002221"/>
                </a:solidFill>
              </a:rPr>
              <a:t>This event has been coordinated by Bloomin’ Events Treasure Valley.  </a:t>
            </a:r>
            <a:r>
              <a:rPr lang="en-US" sz="1200" i="1" dirty="0">
                <a:solidFill>
                  <a:srgbClr val="002221"/>
                </a:solidFill>
              </a:rPr>
              <a:t>C</a:t>
            </a:r>
            <a:r>
              <a:rPr lang="en-US" sz="1200" i="1" dirty="0" smtClean="0">
                <a:solidFill>
                  <a:srgbClr val="002221"/>
                </a:solidFill>
              </a:rPr>
              <a:t>ontact Laura Russell with Bloomin’ Events for your future event support needs at (208) 921-9247.  </a:t>
            </a:r>
            <a:endParaRPr lang="en-US" sz="1400" i="1" dirty="0"/>
          </a:p>
        </p:txBody>
      </p:sp>
      <p:grpSp>
        <p:nvGrpSpPr>
          <p:cNvPr id="7" name="Group 6"/>
          <p:cNvGrpSpPr/>
          <p:nvPr/>
        </p:nvGrpSpPr>
        <p:grpSpPr>
          <a:xfrm>
            <a:off x="1219200" y="1023878"/>
            <a:ext cx="7696200" cy="4055447"/>
            <a:chOff x="1219200" y="1023878"/>
            <a:chExt cx="7696200" cy="4055447"/>
          </a:xfrm>
        </p:grpSpPr>
        <p:sp>
          <p:nvSpPr>
            <p:cNvPr id="17" name="TextBox 16"/>
            <p:cNvSpPr txBox="1"/>
            <p:nvPr/>
          </p:nvSpPr>
          <p:spPr>
            <a:xfrm>
              <a:off x="1219200" y="1023878"/>
              <a:ext cx="76962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7486650" algn="r"/>
                </a:tabLst>
              </a:pPr>
              <a:r>
                <a:rPr lang="en-US" sz="2000" b="1" dirty="0" smtClean="0">
                  <a:solidFill>
                    <a:schemeClr val="accent5">
                      <a:lumMod val="50000"/>
                    </a:schemeClr>
                  </a:solidFill>
                </a:rPr>
                <a:t>Thank you for attending!  </a:t>
              </a:r>
              <a:r>
                <a:rPr lang="en-US" sz="2000" dirty="0" smtClean="0"/>
                <a:t>We hope you found today’s workshop to be useful in refining your overall concept of business intelligence and data warehouse design as well as providing an opportunity to work through hands-on data modeling for real-time project success.  Workshop materials are available for a limited time at </a:t>
              </a:r>
              <a:r>
                <a:rPr lang="en-US" sz="2000" dirty="0" smtClean="0">
                  <a:hlinkClick r:id="rId4"/>
                </a:rPr>
                <a:t>www.ioutsource.com</a:t>
              </a:r>
              <a:r>
                <a:rPr lang="en-US" sz="2000" dirty="0" smtClean="0"/>
                <a:t> for your use and are downloadable.  </a:t>
              </a:r>
              <a:endParaRPr lang="en-US" sz="2000" b="1" dirty="0" smtClean="0"/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9200" y="3076575"/>
              <a:ext cx="1268794" cy="1647825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2590800" y="3048000"/>
              <a:ext cx="6324600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7486650" algn="r"/>
                </a:tabLst>
              </a:pPr>
              <a:r>
                <a:rPr lang="en-US" dirty="0"/>
                <a:t>I would welcome the opportunity to work with you and your organization(s) in the future to improve your business outcomes by leveraging the power of data as a strategic tool.  </a:t>
              </a:r>
            </a:p>
            <a:p>
              <a:pPr>
                <a:tabLst>
                  <a:tab pos="7486650" algn="r"/>
                </a:tabLst>
              </a:pPr>
              <a:endParaRPr lang="en-US" dirty="0"/>
            </a:p>
            <a:p>
              <a:pPr>
                <a:tabLst>
                  <a:tab pos="7486650" algn="r"/>
                </a:tabLst>
              </a:pPr>
              <a:r>
                <a:rPr lang="en-US" dirty="0"/>
                <a:t>Contact me at </a:t>
              </a:r>
              <a:r>
                <a:rPr lang="en-US" dirty="0">
                  <a:hlinkClick r:id="rId6"/>
                </a:rPr>
                <a:t>kevin@ioutsource.com</a:t>
              </a:r>
              <a:r>
                <a:rPr lang="en-US" dirty="0"/>
                <a:t> or </a:t>
              </a:r>
            </a:p>
            <a:p>
              <a:pPr>
                <a:tabLst>
                  <a:tab pos="7486650" algn="r"/>
                </a:tabLst>
              </a:pPr>
              <a:r>
                <a:rPr lang="en-US" dirty="0"/>
                <a:t>by phone at (208) 870-7174.</a:t>
              </a:r>
            </a:p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45959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906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03200" y="0"/>
            <a:ext cx="863600" cy="6858000"/>
          </a:xfrm>
          <a:prstGeom prst="rect">
            <a:avLst/>
          </a:prstGeom>
          <a:solidFill>
            <a:srgbClr val="0048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340475"/>
            <a:ext cx="2133600" cy="365125"/>
          </a:xfrm>
        </p:spPr>
        <p:txBody>
          <a:bodyPr/>
          <a:lstStyle/>
          <a:p>
            <a:fld id="{AEC45386-EE69-4661-936A-36327F4CB879}" type="slidenum">
              <a:rPr lang="en-US" smtClean="0">
                <a:solidFill>
                  <a:schemeClr val="tx1"/>
                </a:solidFill>
              </a:r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838200"/>
            <a:ext cx="769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486650" algn="r"/>
              </a:tabLst>
            </a:pPr>
            <a:endParaRPr lang="en-US" sz="2000" dirty="0"/>
          </a:p>
          <a:p>
            <a:pPr marL="800100" lvl="1" indent="-342900">
              <a:buFont typeface="Arial" pitchFamily="34" charset="0"/>
              <a:buChar char="•"/>
              <a:tabLst>
                <a:tab pos="7486650" algn="r"/>
              </a:tabLst>
            </a:pPr>
            <a:r>
              <a:rPr lang="en-US" sz="2000" b="1" dirty="0" smtClean="0"/>
              <a:t>Event Coordinator</a:t>
            </a:r>
            <a:r>
              <a:rPr lang="en-US" sz="2000" dirty="0" smtClean="0"/>
              <a:t> – Laura Russell</a:t>
            </a:r>
          </a:p>
          <a:p>
            <a:pPr marL="800100" lvl="1" indent="-342900">
              <a:spcBef>
                <a:spcPts val="1200"/>
              </a:spcBef>
              <a:buFont typeface="Arial" pitchFamily="34" charset="0"/>
              <a:buChar char="•"/>
              <a:tabLst>
                <a:tab pos="7486650" algn="r"/>
              </a:tabLst>
            </a:pPr>
            <a:r>
              <a:rPr lang="en-US" sz="2000" b="1" dirty="0" smtClean="0"/>
              <a:t>Presenter</a:t>
            </a:r>
            <a:r>
              <a:rPr lang="en-US" sz="2000" dirty="0" smtClean="0"/>
              <a:t> - Kevin Herbert</a:t>
            </a:r>
          </a:p>
          <a:p>
            <a:pPr marL="800100" lvl="1" indent="-342900">
              <a:spcBef>
                <a:spcPts val="1200"/>
              </a:spcBef>
              <a:buFont typeface="Arial" pitchFamily="34" charset="0"/>
              <a:buChar char="•"/>
              <a:tabLst>
                <a:tab pos="7486650" algn="r"/>
              </a:tabLst>
            </a:pPr>
            <a:r>
              <a:rPr lang="en-US" sz="2000" b="1" dirty="0" smtClean="0"/>
              <a:t>Attendees</a:t>
            </a:r>
          </a:p>
          <a:p>
            <a:pPr marL="800100" lvl="1" indent="-342900">
              <a:buFont typeface="Arial" pitchFamily="34" charset="0"/>
              <a:buChar char="•"/>
              <a:tabLst>
                <a:tab pos="7486650" algn="r"/>
              </a:tabLst>
            </a:pPr>
            <a:endParaRPr lang="en-US" sz="20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633838"/>
              </p:ext>
            </p:extLst>
          </p:nvPr>
        </p:nvGraphicFramePr>
        <p:xfrm>
          <a:off x="2209800" y="2782923"/>
          <a:ext cx="6400800" cy="19414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2385"/>
                <a:gridCol w="1378781"/>
                <a:gridCol w="3949634"/>
              </a:tblGrid>
              <a:tr h="398427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Mike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Barta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St. Lukes Health Systems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8427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Dan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Brickey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Blue Cross of Idaho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519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Sarvani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Jagarlamudi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Idaho Department of Health &amp; Welfare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Betsy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Mundell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Idaho Department of Health &amp; Welfare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8427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Jason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Picker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White Cloud Analytics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2133600" y="2667000"/>
            <a:ext cx="6553200" cy="2209800"/>
          </a:xfrm>
          <a:prstGeom prst="round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304800"/>
            <a:ext cx="9067799" cy="553998"/>
          </a:xfrm>
          <a:prstGeom prst="rect">
            <a:avLst/>
          </a:prstGeom>
          <a:solidFill>
            <a:schemeClr val="accent5">
              <a:lumMod val="75000"/>
              <a:alpha val="25000"/>
            </a:schemeClr>
          </a:solidFill>
        </p:spPr>
        <p:txBody>
          <a:bodyPr wrap="square" rtlCol="0">
            <a:spAutoFit/>
          </a:bodyPr>
          <a:lstStyle/>
          <a:p>
            <a:pPr algn="r">
              <a:buClr>
                <a:srgbClr val="C2B084"/>
              </a:buClr>
            </a:pPr>
            <a:r>
              <a:rPr lang="en-US" sz="3000" dirty="0" smtClean="0">
                <a:latin typeface="Arial Black" pitchFamily="34" charset="0"/>
                <a:ea typeface="Tahoma" pitchFamily="34" charset="0"/>
                <a:cs typeface="Tahoma" pitchFamily="34" charset="0"/>
              </a:rPr>
              <a:t>Welcome &amp; Introductions</a:t>
            </a:r>
            <a:endParaRPr lang="en-US" sz="3000" dirty="0">
              <a:latin typeface="Arial Black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0" y="5181600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Introduce Yourself:   </a:t>
            </a:r>
            <a:r>
              <a:rPr lang="en-US" dirty="0" smtClean="0"/>
              <a:t>Name and Company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List </a:t>
            </a:r>
            <a:r>
              <a:rPr lang="en-US" dirty="0"/>
              <a:t>Two Job skills that are your </a:t>
            </a:r>
            <a:r>
              <a:rPr lang="en-US" dirty="0" smtClean="0"/>
              <a:t>Strengths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do you hope to get out of this conference?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7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906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03200" y="0"/>
            <a:ext cx="863600" cy="6858000"/>
          </a:xfrm>
          <a:prstGeom prst="rect">
            <a:avLst/>
          </a:prstGeom>
          <a:solidFill>
            <a:srgbClr val="0048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340475"/>
            <a:ext cx="2133600" cy="365125"/>
          </a:xfrm>
        </p:spPr>
        <p:txBody>
          <a:bodyPr/>
          <a:lstStyle/>
          <a:p>
            <a:fld id="{AEC45386-EE69-4661-936A-36327F4CB879}" type="slidenum">
              <a:rPr lang="en-US" smtClean="0">
                <a:solidFill>
                  <a:schemeClr val="tx1"/>
                </a:solidFill>
              </a:rPr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304800"/>
            <a:ext cx="9067799" cy="553998"/>
          </a:xfrm>
          <a:prstGeom prst="rect">
            <a:avLst/>
          </a:prstGeom>
          <a:solidFill>
            <a:schemeClr val="accent5">
              <a:lumMod val="75000"/>
              <a:alpha val="25000"/>
            </a:schemeClr>
          </a:solidFill>
        </p:spPr>
        <p:txBody>
          <a:bodyPr wrap="square" rtlCol="0">
            <a:spAutoFit/>
          </a:bodyPr>
          <a:lstStyle/>
          <a:p>
            <a:pPr algn="r">
              <a:buClr>
                <a:srgbClr val="C2B084"/>
              </a:buClr>
            </a:pPr>
            <a:r>
              <a:rPr lang="en-US" sz="3000" dirty="0" smtClean="0">
                <a:latin typeface="Arial Black" pitchFamily="34" charset="0"/>
                <a:ea typeface="Tahoma" pitchFamily="34" charset="0"/>
                <a:cs typeface="Tahoma" pitchFamily="34" charset="0"/>
              </a:rPr>
              <a:t>Agenda &amp; Workshop Overview</a:t>
            </a:r>
            <a:endParaRPr lang="en-US" sz="3000" dirty="0">
              <a:latin typeface="Arial Black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9199" y="1066800"/>
            <a:ext cx="7848599" cy="4985980"/>
          </a:xfrm>
          <a:prstGeom prst="rect">
            <a:avLst/>
          </a:prstGeom>
          <a:gradFill>
            <a:gsLst>
              <a:gs pos="0">
                <a:schemeClr val="accent5">
                  <a:lumMod val="50000"/>
                  <a:alpha val="34000"/>
                </a:schemeClr>
              </a:gs>
              <a:gs pos="50000">
                <a:schemeClr val="bg2">
                  <a:lumMod val="90000"/>
                  <a:alpha val="63000"/>
                </a:schemeClr>
              </a:gs>
              <a:gs pos="100000">
                <a:schemeClr val="accent5">
                  <a:lumMod val="20000"/>
                  <a:lumOff val="80000"/>
                  <a:alpha val="51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>
              <a:tabLst>
                <a:tab pos="7486650" algn="r"/>
              </a:tabLst>
            </a:pPr>
            <a:endParaRPr lang="en-US" dirty="0" smtClean="0"/>
          </a:p>
          <a:p>
            <a:pPr>
              <a:tabLst>
                <a:tab pos="7486650" algn="r"/>
              </a:tabLst>
            </a:pPr>
            <a:r>
              <a:rPr lang="en-US" dirty="0" smtClean="0"/>
              <a:t>Registration </a:t>
            </a:r>
            <a:r>
              <a:rPr lang="en-US" dirty="0"/>
              <a:t>&amp; Continental Breakfast</a:t>
            </a:r>
            <a:r>
              <a:rPr lang="en-US" u="dotted" dirty="0"/>
              <a:t>	</a:t>
            </a:r>
            <a:r>
              <a:rPr lang="en-US" dirty="0"/>
              <a:t>8:30 a.m.</a:t>
            </a:r>
          </a:p>
          <a:p>
            <a:pPr>
              <a:spcBef>
                <a:spcPts val="1800"/>
              </a:spcBef>
              <a:tabLst>
                <a:tab pos="7486650" algn="r"/>
              </a:tabLst>
            </a:pPr>
            <a:r>
              <a:rPr lang="en-US" dirty="0"/>
              <a:t>Welcome &amp; Introductions</a:t>
            </a:r>
            <a:r>
              <a:rPr lang="en-US" u="dotted" dirty="0"/>
              <a:t>	</a:t>
            </a:r>
            <a:r>
              <a:rPr lang="en-US" dirty="0"/>
              <a:t>9:00 a.m.</a:t>
            </a:r>
          </a:p>
          <a:p>
            <a:pPr>
              <a:spcBef>
                <a:spcPts val="1800"/>
              </a:spcBef>
              <a:tabLst>
                <a:tab pos="7486650" algn="r"/>
              </a:tabLst>
            </a:pPr>
            <a:r>
              <a:rPr lang="en-US" dirty="0"/>
              <a:t>Agenda &amp; Workshop Overview</a:t>
            </a:r>
            <a:r>
              <a:rPr lang="en-US" u="dotted" dirty="0"/>
              <a:t>	</a:t>
            </a:r>
            <a:r>
              <a:rPr lang="en-US" dirty="0"/>
              <a:t>9:15 a.m.</a:t>
            </a:r>
          </a:p>
          <a:p>
            <a:pPr>
              <a:spcBef>
                <a:spcPts val="1800"/>
              </a:spcBef>
              <a:tabLst>
                <a:tab pos="7486650" algn="r"/>
              </a:tabLst>
            </a:pPr>
            <a:r>
              <a:rPr lang="en-US" dirty="0"/>
              <a:t>Workshop Session 1:  Business Requirements, Goals and Analysis</a:t>
            </a:r>
            <a:r>
              <a:rPr lang="en-US" u="dotted" dirty="0"/>
              <a:t>	</a:t>
            </a:r>
            <a:r>
              <a:rPr lang="en-US" dirty="0"/>
              <a:t>9:30 a.m.</a:t>
            </a:r>
          </a:p>
          <a:p>
            <a:pPr>
              <a:spcBef>
                <a:spcPts val="1800"/>
              </a:spcBef>
              <a:tabLst>
                <a:tab pos="7486650" algn="r"/>
              </a:tabLst>
            </a:pPr>
            <a:r>
              <a:rPr lang="en-US" dirty="0"/>
              <a:t>Lunch | On-Site Catering Provided </a:t>
            </a:r>
            <a:r>
              <a:rPr lang="en-US" u="dotted" dirty="0"/>
              <a:t>	</a:t>
            </a:r>
            <a:r>
              <a:rPr lang="en-US" dirty="0"/>
              <a:t>12:00 Noon</a:t>
            </a:r>
          </a:p>
          <a:p>
            <a:pPr>
              <a:spcBef>
                <a:spcPts val="1800"/>
              </a:spcBef>
              <a:tabLst>
                <a:tab pos="7486650" algn="r"/>
              </a:tabLst>
            </a:pPr>
            <a:r>
              <a:rPr lang="en-US" dirty="0"/>
              <a:t>Workshop Session 2:  Design </a:t>
            </a:r>
            <a:r>
              <a:rPr lang="en-US" u="dotted" dirty="0"/>
              <a:t>	</a:t>
            </a:r>
            <a:r>
              <a:rPr lang="en-US" dirty="0"/>
              <a:t>1:00 p.m.</a:t>
            </a:r>
          </a:p>
          <a:p>
            <a:pPr>
              <a:spcBef>
                <a:spcPts val="1800"/>
              </a:spcBef>
              <a:tabLst>
                <a:tab pos="7486650" algn="r"/>
              </a:tabLst>
            </a:pPr>
            <a:r>
              <a:rPr lang="en-US" dirty="0"/>
              <a:t>Break | Snack Items Provided</a:t>
            </a:r>
            <a:r>
              <a:rPr lang="en-US" u="dotted" dirty="0"/>
              <a:t>	</a:t>
            </a:r>
            <a:r>
              <a:rPr lang="en-US" dirty="0"/>
              <a:t>2:45 p.m.</a:t>
            </a:r>
          </a:p>
          <a:p>
            <a:pPr>
              <a:spcBef>
                <a:spcPts val="1800"/>
              </a:spcBef>
              <a:tabLst>
                <a:tab pos="7486650" algn="r"/>
              </a:tabLst>
            </a:pPr>
            <a:r>
              <a:rPr lang="en-US" dirty="0"/>
              <a:t>Workshop Session 3:  Review Data Models</a:t>
            </a:r>
            <a:r>
              <a:rPr lang="en-US" u="dotted" dirty="0"/>
              <a:t>	</a:t>
            </a:r>
            <a:r>
              <a:rPr lang="en-US" dirty="0"/>
              <a:t>3:00 p.m.</a:t>
            </a:r>
          </a:p>
          <a:p>
            <a:pPr>
              <a:spcBef>
                <a:spcPts val="1800"/>
              </a:spcBef>
              <a:tabLst>
                <a:tab pos="7486650" algn="r"/>
              </a:tabLst>
            </a:pPr>
            <a:r>
              <a:rPr lang="en-US" dirty="0"/>
              <a:t>Wrap-Up &amp; Summary / Q&amp;A</a:t>
            </a:r>
            <a:r>
              <a:rPr lang="en-US" u="dotted" dirty="0"/>
              <a:t>	</a:t>
            </a:r>
            <a:r>
              <a:rPr lang="en-US" dirty="0"/>
              <a:t>4:45 p.m.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385507"/>
      </p:ext>
    </p:extLst>
  </p:cSld>
  <p:clrMapOvr>
    <a:masterClrMapping/>
  </p:clrMapOvr>
  <p:transition xmlns:p14="http://schemas.microsoft.com/office/powerpoint/2010/main" spd="slow">
    <p:push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219200" y="990600"/>
            <a:ext cx="7696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486650" algn="r"/>
              </a:tabLst>
            </a:pPr>
            <a:r>
              <a:rPr lang="en-US" sz="2000" b="1" dirty="0"/>
              <a:t>Business Requirements, Goals and Analysis </a:t>
            </a:r>
          </a:p>
          <a:p>
            <a:pPr>
              <a:tabLst>
                <a:tab pos="7486650" algn="r"/>
              </a:tabLst>
            </a:pPr>
            <a:endParaRPr lang="en-US" sz="2000" dirty="0"/>
          </a:p>
          <a:p>
            <a:pPr marL="800100" lvl="1" indent="-342900">
              <a:buFont typeface="Arial"/>
              <a:buChar char="•"/>
              <a:tabLst>
                <a:tab pos="7486650" algn="r"/>
              </a:tabLst>
            </a:pPr>
            <a:r>
              <a:rPr lang="en-US" sz="2000" b="1" dirty="0" smtClean="0"/>
              <a:t>Agile Data Warehousing?</a:t>
            </a:r>
          </a:p>
          <a:p>
            <a:pPr marL="800100" lvl="1" indent="-342900">
              <a:buFont typeface="Arial"/>
              <a:buChar char="•"/>
              <a:tabLst>
                <a:tab pos="7486650" algn="r"/>
              </a:tabLst>
            </a:pPr>
            <a:r>
              <a:rPr lang="en-US" sz="2000" b="1" dirty="0" smtClean="0"/>
              <a:t>Agile BI – Apps, Dashboards, Scorecards, Reports?</a:t>
            </a:r>
          </a:p>
          <a:p>
            <a:pPr marL="800100" lvl="1" indent="-342900">
              <a:buFont typeface="Arial"/>
              <a:buChar char="•"/>
              <a:tabLst>
                <a:tab pos="7486650" algn="r"/>
              </a:tabLst>
            </a:pPr>
            <a:r>
              <a:rPr lang="en-US" sz="2000" b="1" dirty="0" smtClean="0"/>
              <a:t>Requirements Gathering</a:t>
            </a:r>
          </a:p>
          <a:p>
            <a:pPr marL="1257300" lvl="2" indent="-342900">
              <a:buFont typeface="Arial"/>
              <a:buChar char="•"/>
              <a:tabLst>
                <a:tab pos="7486650" algn="r"/>
              </a:tabLst>
            </a:pPr>
            <a:r>
              <a:rPr lang="en-US" sz="2000" b="1" dirty="0" smtClean="0"/>
              <a:t>Understanding</a:t>
            </a:r>
            <a:r>
              <a:rPr lang="en-US" sz="2000" b="1" dirty="0" smtClean="0"/>
              <a:t> the Business</a:t>
            </a:r>
          </a:p>
          <a:p>
            <a:pPr marL="1257300" lvl="2" indent="-342900">
              <a:buFont typeface="Arial"/>
              <a:buChar char="•"/>
              <a:tabLst>
                <a:tab pos="7486650" algn="r"/>
              </a:tabLst>
            </a:pPr>
            <a:r>
              <a:rPr lang="en-US" sz="2000" b="1" dirty="0" smtClean="0"/>
              <a:t>What, Why, When, How, Who</a:t>
            </a:r>
          </a:p>
          <a:p>
            <a:pPr marL="800100" lvl="1" indent="-342900">
              <a:buFont typeface="Arial"/>
              <a:buChar char="•"/>
              <a:tabLst>
                <a:tab pos="7486650" algn="r"/>
              </a:tabLst>
            </a:pPr>
            <a:r>
              <a:rPr lang="en-US" sz="2000" b="1" dirty="0" smtClean="0"/>
              <a:t>Project Goals</a:t>
            </a:r>
          </a:p>
          <a:p>
            <a:pPr marL="1257300" lvl="2" indent="-342900">
              <a:buFont typeface="Arial"/>
              <a:buChar char="•"/>
              <a:tabLst>
                <a:tab pos="7486650" algn="r"/>
              </a:tabLst>
            </a:pPr>
            <a:r>
              <a:rPr lang="en-US" sz="2000" b="1" dirty="0" smtClean="0"/>
              <a:t>Corporate Objectives</a:t>
            </a:r>
          </a:p>
          <a:p>
            <a:pPr marL="1257300" lvl="2" indent="-342900">
              <a:buFont typeface="Arial"/>
              <a:buChar char="•"/>
              <a:tabLst>
                <a:tab pos="7486650" algn="r"/>
              </a:tabLst>
            </a:pPr>
            <a:r>
              <a:rPr lang="en-US" sz="2000" b="1" dirty="0" smtClean="0"/>
              <a:t>Executive, Operational Manager, In the trenches Super User Perspectives</a:t>
            </a:r>
          </a:p>
          <a:p>
            <a:pPr marL="1257300" lvl="2" indent="-342900">
              <a:buFont typeface="Arial"/>
              <a:buChar char="•"/>
              <a:tabLst>
                <a:tab pos="7486650" algn="r"/>
              </a:tabLst>
            </a:pPr>
            <a:r>
              <a:rPr lang="en-US" sz="2000" b="1" dirty="0" smtClean="0"/>
              <a:t>Analytics – What are the primary drivers, secondary drivers etc.</a:t>
            </a:r>
          </a:p>
          <a:p>
            <a:pPr marL="800100" lvl="1" indent="-342900">
              <a:buFont typeface="Arial"/>
              <a:buChar char="•"/>
              <a:tabLst>
                <a:tab pos="7486650" algn="r"/>
              </a:tabLst>
            </a:pPr>
            <a:r>
              <a:rPr lang="en-US" sz="2000" b="1" dirty="0" smtClean="0"/>
              <a:t>How Much is enough?   Too much?</a:t>
            </a:r>
          </a:p>
          <a:p>
            <a:pPr marL="800100" lvl="1" indent="-342900">
              <a:buFont typeface="Arial"/>
              <a:buChar char="•"/>
              <a:tabLst>
                <a:tab pos="7486650" algn="r"/>
              </a:tabLst>
            </a:pPr>
            <a:r>
              <a:rPr lang="en-US" sz="2000" b="1" dirty="0" smtClean="0"/>
              <a:t>Where do you go from here?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906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03200" y="0"/>
            <a:ext cx="863600" cy="6858000"/>
          </a:xfrm>
          <a:prstGeom prst="rect">
            <a:avLst/>
          </a:prstGeom>
          <a:solidFill>
            <a:srgbClr val="0048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340475"/>
            <a:ext cx="2133600" cy="365125"/>
          </a:xfrm>
        </p:spPr>
        <p:txBody>
          <a:bodyPr/>
          <a:lstStyle/>
          <a:p>
            <a:fld id="{AEC45386-EE69-4661-936A-36327F4CB879}" type="slidenum">
              <a:rPr lang="en-US" smtClean="0">
                <a:solidFill>
                  <a:schemeClr val="tx1"/>
                </a:solidFill>
              </a:rPr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304800"/>
            <a:ext cx="9067799" cy="553998"/>
          </a:xfrm>
          <a:prstGeom prst="rect">
            <a:avLst/>
          </a:prstGeom>
          <a:solidFill>
            <a:schemeClr val="accent5">
              <a:lumMod val="75000"/>
              <a:alpha val="25000"/>
            </a:schemeClr>
          </a:solidFill>
        </p:spPr>
        <p:txBody>
          <a:bodyPr wrap="square" rtlCol="0">
            <a:spAutoFit/>
          </a:bodyPr>
          <a:lstStyle/>
          <a:p>
            <a:pPr algn="r">
              <a:buClr>
                <a:srgbClr val="C2B084"/>
              </a:buClr>
            </a:pPr>
            <a:r>
              <a:rPr lang="en-US" sz="3000" dirty="0" smtClean="0">
                <a:latin typeface="Arial Black" pitchFamily="34" charset="0"/>
                <a:ea typeface="Tahoma" pitchFamily="34" charset="0"/>
                <a:cs typeface="Tahoma" pitchFamily="34" charset="0"/>
              </a:rPr>
              <a:t>Session 1</a:t>
            </a:r>
            <a:endParaRPr lang="en-US" sz="3000" dirty="0">
              <a:latin typeface="Arial Black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665934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219200" y="914400"/>
            <a:ext cx="76962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486650" algn="r"/>
              </a:tabLst>
            </a:pPr>
            <a:r>
              <a:rPr lang="en-US" sz="2000" b="1" dirty="0"/>
              <a:t>Business Requirements, Goals and Analysis </a:t>
            </a:r>
          </a:p>
          <a:p>
            <a:pPr marL="800100" lvl="1" indent="-342900">
              <a:buFont typeface="Arial"/>
              <a:buChar char="•"/>
              <a:tabLst>
                <a:tab pos="7486650" algn="r"/>
              </a:tabLst>
            </a:pPr>
            <a:r>
              <a:rPr lang="en-US" sz="2000" b="1" dirty="0" smtClean="0"/>
              <a:t>Understand the Business Process you will be building a Data Warehouse on top of</a:t>
            </a:r>
          </a:p>
          <a:p>
            <a:pPr marL="1257300" lvl="2" indent="-342900">
              <a:buFont typeface="Arial"/>
              <a:buChar char="•"/>
              <a:tabLst>
                <a:tab pos="7486650" algn="r"/>
              </a:tabLst>
            </a:pPr>
            <a:r>
              <a:rPr lang="en-US" sz="2000" b="1" dirty="0"/>
              <a:t>Business Process Diagrams</a:t>
            </a:r>
          </a:p>
          <a:p>
            <a:pPr marL="1257300" lvl="2" indent="-342900">
              <a:buFont typeface="Arial"/>
              <a:buChar char="•"/>
              <a:tabLst>
                <a:tab pos="7486650" algn="r"/>
              </a:tabLst>
            </a:pPr>
            <a:r>
              <a:rPr lang="en-US" sz="2000" b="1" dirty="0" smtClean="0"/>
              <a:t>Documentation</a:t>
            </a:r>
          </a:p>
          <a:p>
            <a:pPr marL="1257300" lvl="2" indent="-342900">
              <a:buFont typeface="Arial"/>
              <a:buChar char="•"/>
              <a:tabLst>
                <a:tab pos="7486650" algn="r"/>
              </a:tabLst>
            </a:pPr>
            <a:r>
              <a:rPr lang="en-US" sz="2000" b="1" dirty="0" smtClean="0"/>
              <a:t>Live Demonstrations</a:t>
            </a:r>
          </a:p>
          <a:p>
            <a:pPr marL="1257300" lvl="2" indent="-342900">
              <a:buFont typeface="Arial"/>
              <a:buChar char="•"/>
              <a:tabLst>
                <a:tab pos="7486650" algn="r"/>
              </a:tabLst>
            </a:pPr>
            <a:r>
              <a:rPr lang="en-US" sz="2000" b="1" dirty="0" smtClean="0"/>
              <a:t>Gain a conceptual understanding of the processes and systems</a:t>
            </a:r>
          </a:p>
          <a:p>
            <a:pPr marL="800100" lvl="1" indent="-342900">
              <a:buFont typeface="Arial"/>
              <a:buChar char="•"/>
              <a:tabLst>
                <a:tab pos="7486650" algn="r"/>
              </a:tabLst>
            </a:pPr>
            <a:r>
              <a:rPr lang="en-US" sz="2000" b="1" dirty="0" smtClean="0"/>
              <a:t>Common Ground</a:t>
            </a:r>
          </a:p>
          <a:p>
            <a:pPr marL="800100" lvl="1" indent="-342900">
              <a:buFont typeface="Arial"/>
              <a:buChar char="•"/>
              <a:tabLst>
                <a:tab pos="7486650" algn="r"/>
              </a:tabLst>
            </a:pPr>
            <a:r>
              <a:rPr lang="en-US" sz="2000" b="1" dirty="0" smtClean="0"/>
              <a:t>Taxonomies &amp; Hierarchies</a:t>
            </a:r>
          </a:p>
          <a:p>
            <a:pPr marL="800100" lvl="1" indent="-342900">
              <a:buFont typeface="Arial"/>
              <a:buChar char="•"/>
              <a:tabLst>
                <a:tab pos="7486650" algn="r"/>
              </a:tabLst>
            </a:pPr>
            <a:r>
              <a:rPr lang="en-US" sz="2000" b="1" dirty="0" smtClean="0"/>
              <a:t>Analytical Inputs</a:t>
            </a:r>
          </a:p>
          <a:p>
            <a:pPr marL="1257300" lvl="2" indent="-342900">
              <a:buFont typeface="Arial"/>
              <a:buChar char="•"/>
              <a:tabLst>
                <a:tab pos="7486650" algn="r"/>
              </a:tabLst>
            </a:pPr>
            <a:r>
              <a:rPr lang="en-US" sz="2000" b="1" dirty="0" smtClean="0"/>
              <a:t>From Source Documents</a:t>
            </a:r>
          </a:p>
          <a:p>
            <a:pPr marL="1714500" lvl="3" indent="-342900">
              <a:buFont typeface="Arial"/>
              <a:buChar char="•"/>
              <a:tabLst>
                <a:tab pos="7486650" algn="r"/>
              </a:tabLst>
            </a:pPr>
            <a:r>
              <a:rPr lang="en-US" sz="2000" b="1" dirty="0" smtClean="0"/>
              <a:t>Create Complete list of analytics desired</a:t>
            </a:r>
          </a:p>
          <a:p>
            <a:pPr marL="800100" lvl="1" indent="-342900">
              <a:buFont typeface="Arial"/>
              <a:buChar char="•"/>
              <a:tabLst>
                <a:tab pos="7486650" algn="r"/>
              </a:tabLst>
            </a:pPr>
            <a:r>
              <a:rPr lang="en-US" sz="2000" b="1" dirty="0" smtClean="0"/>
              <a:t>Source System</a:t>
            </a:r>
          </a:p>
          <a:p>
            <a:pPr marL="1257300" lvl="2" indent="-342900">
              <a:buFont typeface="Arial"/>
              <a:buChar char="•"/>
              <a:tabLst>
                <a:tab pos="7486650" algn="r"/>
              </a:tabLst>
            </a:pPr>
            <a:r>
              <a:rPr lang="en-US" sz="2000" b="1" dirty="0" smtClean="0"/>
              <a:t>Conceptual Data Model</a:t>
            </a:r>
          </a:p>
          <a:p>
            <a:pPr marL="1714500" lvl="3" indent="-342900">
              <a:buFont typeface="Arial"/>
              <a:buChar char="•"/>
              <a:tabLst>
                <a:tab pos="7486650" algn="r"/>
              </a:tabLst>
            </a:pPr>
            <a:r>
              <a:rPr lang="en-US" sz="2000" b="1" dirty="0" err="1" smtClean="0"/>
              <a:t>Dev</a:t>
            </a:r>
            <a:r>
              <a:rPr lang="en-US" sz="2000" b="1" dirty="0" smtClean="0"/>
              <a:t> Team in House</a:t>
            </a:r>
          </a:p>
          <a:p>
            <a:pPr marL="1714500" lvl="3" indent="-342900">
              <a:buFont typeface="Arial"/>
              <a:buChar char="•"/>
              <a:tabLst>
                <a:tab pos="7486650" algn="r"/>
              </a:tabLst>
            </a:pPr>
            <a:r>
              <a:rPr lang="en-US" sz="2000" b="1" dirty="0" smtClean="0"/>
              <a:t>Data Profiling</a:t>
            </a:r>
          </a:p>
          <a:p>
            <a:pPr marL="1714500" lvl="3" indent="-342900">
              <a:buFont typeface="Arial"/>
              <a:buChar char="•"/>
              <a:tabLst>
                <a:tab pos="7486650" algn="r"/>
              </a:tabLst>
            </a:pPr>
            <a:r>
              <a:rPr lang="en-US" sz="2000" b="1" dirty="0" smtClean="0"/>
              <a:t>Entities and Attributes</a:t>
            </a:r>
          </a:p>
          <a:p>
            <a:pPr marL="800100" lvl="1" indent="-342900">
              <a:buFont typeface="Arial"/>
              <a:buChar char="•"/>
              <a:tabLst>
                <a:tab pos="7486650" algn="r"/>
              </a:tabLst>
            </a:pPr>
            <a:endParaRPr lang="en-US" sz="2000" b="1" dirty="0" smtClean="0"/>
          </a:p>
          <a:p>
            <a:pPr marL="800100" lvl="1" indent="-342900">
              <a:buFont typeface="Arial"/>
              <a:buChar char="•"/>
              <a:tabLst>
                <a:tab pos="7486650" algn="r"/>
              </a:tabLst>
            </a:pPr>
            <a:endParaRPr lang="en-US" sz="2000" b="1" dirty="0" smtClean="0"/>
          </a:p>
          <a:p>
            <a:pPr marL="800100" lvl="1" indent="-342900">
              <a:buFont typeface="Arial"/>
              <a:buChar char="•"/>
              <a:tabLst>
                <a:tab pos="7486650" algn="r"/>
              </a:tabLst>
            </a:pPr>
            <a:endParaRPr lang="en-US" sz="2000" b="1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906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03200" y="0"/>
            <a:ext cx="863600" cy="6858000"/>
          </a:xfrm>
          <a:prstGeom prst="rect">
            <a:avLst/>
          </a:prstGeom>
          <a:solidFill>
            <a:srgbClr val="0048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340475"/>
            <a:ext cx="2133600" cy="365125"/>
          </a:xfrm>
        </p:spPr>
        <p:txBody>
          <a:bodyPr/>
          <a:lstStyle/>
          <a:p>
            <a:fld id="{AEC45386-EE69-4661-936A-36327F4CB879}" type="slidenum">
              <a:rPr lang="en-US" smtClean="0">
                <a:solidFill>
                  <a:schemeClr val="tx1"/>
                </a:solidFill>
              </a:rPr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304800"/>
            <a:ext cx="9067799" cy="553998"/>
          </a:xfrm>
          <a:prstGeom prst="rect">
            <a:avLst/>
          </a:prstGeom>
          <a:solidFill>
            <a:schemeClr val="accent5">
              <a:lumMod val="75000"/>
              <a:alpha val="25000"/>
            </a:schemeClr>
          </a:solidFill>
        </p:spPr>
        <p:txBody>
          <a:bodyPr wrap="square" rtlCol="0">
            <a:spAutoFit/>
          </a:bodyPr>
          <a:lstStyle/>
          <a:p>
            <a:pPr algn="r">
              <a:buClr>
                <a:srgbClr val="C2B084"/>
              </a:buClr>
            </a:pPr>
            <a:r>
              <a:rPr lang="en-US" sz="3000" dirty="0" smtClean="0">
                <a:latin typeface="Arial Black" pitchFamily="34" charset="0"/>
                <a:ea typeface="Tahoma" pitchFamily="34" charset="0"/>
                <a:cs typeface="Tahoma" pitchFamily="34" charset="0"/>
              </a:rPr>
              <a:t>Session 1</a:t>
            </a:r>
            <a:endParaRPr lang="en-US" sz="3000" dirty="0">
              <a:latin typeface="Arial Black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268162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219200" y="838200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486650" algn="r"/>
              </a:tabLst>
            </a:pP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12:00 ~ 1:00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tabLst>
                <a:tab pos="7486650" algn="r"/>
              </a:tabLst>
            </a:pP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906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03200" y="0"/>
            <a:ext cx="863600" cy="6858000"/>
          </a:xfrm>
          <a:prstGeom prst="rect">
            <a:avLst/>
          </a:prstGeom>
          <a:solidFill>
            <a:srgbClr val="0048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340475"/>
            <a:ext cx="2133600" cy="365125"/>
          </a:xfrm>
        </p:spPr>
        <p:txBody>
          <a:bodyPr/>
          <a:lstStyle/>
          <a:p>
            <a:fld id="{AEC45386-EE69-4661-936A-36327F4CB879}" type="slidenum">
              <a:rPr lang="en-US" smtClean="0">
                <a:solidFill>
                  <a:schemeClr val="tx1"/>
                </a:solidFill>
              </a:rPr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304800"/>
            <a:ext cx="9067799" cy="553998"/>
          </a:xfrm>
          <a:prstGeom prst="rect">
            <a:avLst/>
          </a:prstGeom>
          <a:solidFill>
            <a:schemeClr val="accent5">
              <a:lumMod val="75000"/>
              <a:alpha val="25000"/>
            </a:schemeClr>
          </a:solidFill>
        </p:spPr>
        <p:txBody>
          <a:bodyPr wrap="square" rtlCol="0">
            <a:spAutoFit/>
          </a:bodyPr>
          <a:lstStyle/>
          <a:p>
            <a:pPr algn="r">
              <a:buClr>
                <a:srgbClr val="C2B084"/>
              </a:buClr>
            </a:pPr>
            <a:r>
              <a:rPr lang="en-US" sz="3000" dirty="0" smtClean="0">
                <a:latin typeface="Arial Black" pitchFamily="34" charset="0"/>
                <a:ea typeface="Tahoma" pitchFamily="34" charset="0"/>
                <a:cs typeface="Tahoma" pitchFamily="34" charset="0"/>
              </a:rPr>
              <a:t>Break | Lunch</a:t>
            </a:r>
            <a:endParaRPr lang="en-US" sz="3000" dirty="0">
              <a:latin typeface="Arial Black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219" y="1419467"/>
            <a:ext cx="4090162" cy="4090162"/>
          </a:xfrm>
          <a:prstGeom prst="rect">
            <a:avLst/>
          </a:prstGeom>
          <a:effectLst>
            <a:innerShdw blurRad="63500" dist="228600" dir="8100000">
              <a:prstClr val="black">
                <a:alpha val="50000"/>
              </a:prstClr>
            </a:innerShdw>
          </a:effectLst>
        </p:spPr>
      </p:pic>
      <p:cxnSp>
        <p:nvCxnSpPr>
          <p:cNvPr id="18" name="Straight Arrow Connector 17"/>
          <p:cNvCxnSpPr/>
          <p:nvPr/>
        </p:nvCxnSpPr>
        <p:spPr>
          <a:xfrm flipV="1">
            <a:off x="5067300" y="2133600"/>
            <a:ext cx="12319" cy="1318629"/>
          </a:xfrm>
          <a:prstGeom prst="straightConnector1">
            <a:avLst/>
          </a:prstGeom>
          <a:ln w="101600">
            <a:solidFill>
              <a:schemeClr val="accent5">
                <a:lumMod val="50000"/>
              </a:schemeClr>
            </a:solidFill>
            <a:tailEnd type="arrow"/>
          </a:ln>
          <a:effectLst>
            <a:outerShdw blurRad="50800" dist="177800" dir="5400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5067300" y="1828800"/>
            <a:ext cx="12319" cy="1635748"/>
          </a:xfrm>
          <a:prstGeom prst="straightConnector1">
            <a:avLst/>
          </a:prstGeom>
          <a:ln w="101600">
            <a:solidFill>
              <a:schemeClr val="accent5">
                <a:lumMod val="75000"/>
              </a:schemeClr>
            </a:solidFill>
            <a:tailEnd type="arrow"/>
          </a:ln>
          <a:effectLst>
            <a:outerShdw blurRad="50800" dist="177800" dir="5400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4876800" y="3299829"/>
            <a:ext cx="381000" cy="381000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038634"/>
      </p:ext>
    </p:extLst>
  </p:cSld>
  <p:clrMapOvr>
    <a:masterClrMapping/>
  </p:clrMapOvr>
  <p:transition xmlns:p14="http://schemas.microsoft.com/office/powerpoint/2010/main" spd="slow">
    <p:wheel spokes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219200" y="1023878"/>
            <a:ext cx="76962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486650" algn="r"/>
              </a:tabLst>
            </a:pPr>
            <a:r>
              <a:rPr lang="en-US" sz="2000" b="1" dirty="0" smtClean="0"/>
              <a:t>Design of Data Model</a:t>
            </a:r>
            <a:endParaRPr lang="en-US" sz="2000" b="1" dirty="0"/>
          </a:p>
          <a:p>
            <a:pPr>
              <a:tabLst>
                <a:tab pos="7486650" algn="r"/>
              </a:tabLst>
            </a:pPr>
            <a:endParaRPr lang="en-US" sz="2000" dirty="0"/>
          </a:p>
          <a:p>
            <a:pPr marL="800100" lvl="1" indent="-342900">
              <a:buFont typeface="Arial" pitchFamily="34" charset="0"/>
              <a:buChar char="•"/>
              <a:tabLst>
                <a:tab pos="7486650" algn="r"/>
              </a:tabLst>
            </a:pPr>
            <a:r>
              <a:rPr lang="en-US" sz="2000" b="1" dirty="0" smtClean="0"/>
              <a:t>Goals?</a:t>
            </a:r>
          </a:p>
          <a:p>
            <a:pPr marL="800100" lvl="1" indent="-342900">
              <a:buFont typeface="Arial" pitchFamily="34" charset="0"/>
              <a:buChar char="•"/>
              <a:tabLst>
                <a:tab pos="7486650" algn="r"/>
              </a:tabLst>
            </a:pPr>
            <a:r>
              <a:rPr lang="en-US" sz="2000" b="1" dirty="0" smtClean="0"/>
              <a:t>Understand Granularity of Facts</a:t>
            </a:r>
          </a:p>
          <a:p>
            <a:pPr marL="1257300" lvl="2" indent="-342900">
              <a:buFont typeface="Arial" pitchFamily="34" charset="0"/>
              <a:buChar char="•"/>
              <a:tabLst>
                <a:tab pos="7486650" algn="r"/>
              </a:tabLst>
            </a:pPr>
            <a:r>
              <a:rPr lang="en-US" sz="2000" b="1" dirty="0" smtClean="0"/>
              <a:t>Mix or Match</a:t>
            </a:r>
          </a:p>
          <a:p>
            <a:pPr marL="1257300" lvl="2" indent="-342900">
              <a:buFont typeface="Arial" pitchFamily="34" charset="0"/>
              <a:buChar char="•"/>
              <a:tabLst>
                <a:tab pos="7486650" algn="r"/>
              </a:tabLst>
            </a:pPr>
            <a:r>
              <a:rPr lang="en-US" sz="2000" b="1" dirty="0" smtClean="0"/>
              <a:t>What drives granularity in the dimensional model</a:t>
            </a:r>
          </a:p>
          <a:p>
            <a:pPr marL="800100" lvl="1" indent="-342900">
              <a:buFont typeface="Arial" pitchFamily="34" charset="0"/>
              <a:buChar char="•"/>
              <a:tabLst>
                <a:tab pos="7486650" algn="r"/>
              </a:tabLst>
            </a:pPr>
            <a:r>
              <a:rPr lang="en-US" sz="2000" b="1" dirty="0"/>
              <a:t>Facts – Dimensions - </a:t>
            </a:r>
            <a:r>
              <a:rPr lang="en-US" sz="2000" b="1" dirty="0" smtClean="0"/>
              <a:t>Taxonomies</a:t>
            </a:r>
            <a:endParaRPr lang="en-US" sz="2000" b="1" dirty="0" smtClean="0"/>
          </a:p>
          <a:p>
            <a:pPr marL="1257300" lvl="2" indent="-342900">
              <a:buFont typeface="Arial" pitchFamily="34" charset="0"/>
              <a:buChar char="•"/>
              <a:tabLst>
                <a:tab pos="7486650" algn="r"/>
              </a:tabLst>
            </a:pPr>
            <a:r>
              <a:rPr lang="en-US" sz="2000" b="1" dirty="0" smtClean="0"/>
              <a:t>What Dimensional Challenges do you see coming</a:t>
            </a:r>
          </a:p>
          <a:p>
            <a:pPr marL="1257300" lvl="2" indent="-342900">
              <a:buFont typeface="Arial" pitchFamily="34" charset="0"/>
              <a:buChar char="•"/>
              <a:tabLst>
                <a:tab pos="7486650" algn="r"/>
              </a:tabLst>
            </a:pPr>
            <a:r>
              <a:rPr lang="en-US" sz="2000" b="1" dirty="0" smtClean="0"/>
              <a:t>Pull together possible design choices for your most difficult problems</a:t>
            </a:r>
          </a:p>
          <a:p>
            <a:pPr marL="1257300" lvl="2" indent="-342900">
              <a:buFont typeface="Arial" pitchFamily="34" charset="0"/>
              <a:buChar char="•"/>
              <a:tabLst>
                <a:tab pos="7486650" algn="r"/>
              </a:tabLst>
            </a:pPr>
            <a:r>
              <a:rPr lang="en-US" sz="2000" b="1" dirty="0" smtClean="0"/>
              <a:t>Where do Taxonomies and Hierarchies come from?</a:t>
            </a:r>
          </a:p>
          <a:p>
            <a:pPr marL="1714500" lvl="3" indent="-342900">
              <a:buFont typeface="Arial" pitchFamily="34" charset="0"/>
              <a:buChar char="•"/>
              <a:tabLst>
                <a:tab pos="7486650" algn="r"/>
              </a:tabLst>
            </a:pPr>
            <a:r>
              <a:rPr lang="en-US" sz="2000" b="1" dirty="0" smtClean="0"/>
              <a:t>Resource Repository</a:t>
            </a:r>
          </a:p>
          <a:p>
            <a:pPr marL="800100" lvl="1" indent="-342900">
              <a:buFont typeface="Arial" pitchFamily="34" charset="0"/>
              <a:buChar char="•"/>
              <a:tabLst>
                <a:tab pos="7486650" algn="r"/>
              </a:tabLst>
            </a:pPr>
            <a:r>
              <a:rPr lang="en-US" sz="2000" b="1" dirty="0" smtClean="0"/>
              <a:t>Type 0, Type 1, Type 2, Type 3, Type 2 Contiguous</a:t>
            </a:r>
          </a:p>
          <a:p>
            <a:pPr marL="1257300" lvl="2" indent="-342900">
              <a:buFont typeface="Arial" pitchFamily="34" charset="0"/>
              <a:buChar char="•"/>
              <a:tabLst>
                <a:tab pos="7486650" algn="r"/>
              </a:tabLst>
            </a:pPr>
            <a:r>
              <a:rPr lang="en-US" sz="2000" b="1" dirty="0" smtClean="0"/>
              <a:t>What are they</a:t>
            </a:r>
          </a:p>
          <a:p>
            <a:pPr marL="1257300" lvl="2" indent="-342900">
              <a:buFont typeface="Arial" pitchFamily="34" charset="0"/>
              <a:buChar char="•"/>
              <a:tabLst>
                <a:tab pos="7486650" algn="r"/>
              </a:tabLst>
            </a:pPr>
            <a:r>
              <a:rPr lang="en-US" sz="2000" b="1" dirty="0" smtClean="0"/>
              <a:t>What do users want?  What’s the impact?</a:t>
            </a:r>
          </a:p>
          <a:p>
            <a:pPr marL="800100" lvl="1" indent="-342900">
              <a:buFont typeface="Arial" pitchFamily="34" charset="0"/>
              <a:buChar char="•"/>
              <a:tabLst>
                <a:tab pos="7486650" algn="r"/>
              </a:tabLst>
            </a:pPr>
            <a:endParaRPr lang="en-US" sz="2000" b="1" dirty="0" smtClean="0"/>
          </a:p>
          <a:p>
            <a:pPr marL="800100" lvl="1" indent="-342900">
              <a:buFont typeface="Arial" pitchFamily="34" charset="0"/>
              <a:buChar char="•"/>
              <a:tabLst>
                <a:tab pos="7486650" algn="r"/>
              </a:tabLst>
            </a:pP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906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03200" y="0"/>
            <a:ext cx="863600" cy="6858000"/>
          </a:xfrm>
          <a:prstGeom prst="rect">
            <a:avLst/>
          </a:prstGeom>
          <a:solidFill>
            <a:srgbClr val="0048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340475"/>
            <a:ext cx="2133600" cy="365125"/>
          </a:xfrm>
        </p:spPr>
        <p:txBody>
          <a:bodyPr/>
          <a:lstStyle/>
          <a:p>
            <a:fld id="{AEC45386-EE69-4661-936A-36327F4CB879}" type="slidenum">
              <a:rPr lang="en-US" smtClean="0">
                <a:solidFill>
                  <a:schemeClr val="tx1"/>
                </a:solidFill>
              </a:rPr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304800"/>
            <a:ext cx="9067799" cy="553998"/>
          </a:xfrm>
          <a:prstGeom prst="rect">
            <a:avLst/>
          </a:prstGeom>
          <a:solidFill>
            <a:schemeClr val="accent5">
              <a:lumMod val="75000"/>
              <a:alpha val="25000"/>
            </a:schemeClr>
          </a:solidFill>
        </p:spPr>
        <p:txBody>
          <a:bodyPr wrap="square" rtlCol="0">
            <a:spAutoFit/>
          </a:bodyPr>
          <a:lstStyle/>
          <a:p>
            <a:pPr algn="r">
              <a:buClr>
                <a:srgbClr val="C2B084"/>
              </a:buClr>
            </a:pPr>
            <a:r>
              <a:rPr lang="en-US" sz="3000" dirty="0" smtClean="0">
                <a:latin typeface="Arial Black" pitchFamily="34" charset="0"/>
                <a:ea typeface="Tahoma" pitchFamily="34" charset="0"/>
                <a:cs typeface="Tahoma" pitchFamily="34" charset="0"/>
              </a:rPr>
              <a:t>Session 2</a:t>
            </a:r>
            <a:endParaRPr lang="en-US" sz="3000" dirty="0">
              <a:latin typeface="Arial Black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289632"/>
      </p:ext>
    </p:extLst>
  </p:cSld>
  <p:clrMapOvr>
    <a:masterClrMapping/>
  </p:clrMapOvr>
  <p:transition xmlns:p14="http://schemas.microsoft.com/office/powerpoint/2010/main" spd="slow">
    <p:push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219200" y="1023878"/>
            <a:ext cx="7696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486650" algn="r"/>
              </a:tabLst>
            </a:pPr>
            <a:r>
              <a:rPr lang="en-US" sz="2000" b="1" dirty="0" smtClean="0"/>
              <a:t>Design of Data Model</a:t>
            </a:r>
            <a:endParaRPr lang="en-US" sz="2000" b="1" dirty="0"/>
          </a:p>
          <a:p>
            <a:pPr lvl="1">
              <a:tabLst>
                <a:tab pos="7486650" algn="r"/>
              </a:tabLst>
            </a:pPr>
            <a:endParaRPr lang="en-US" sz="2000" b="1" dirty="0" smtClean="0"/>
          </a:p>
          <a:p>
            <a:pPr marL="800100" lvl="1" indent="-342900">
              <a:buFont typeface="Arial" pitchFamily="34" charset="0"/>
              <a:buChar char="•"/>
              <a:tabLst>
                <a:tab pos="7486650" algn="r"/>
              </a:tabLst>
            </a:pPr>
            <a:r>
              <a:rPr lang="en-US" sz="2000" b="1" dirty="0" smtClean="0"/>
              <a:t>Bridge </a:t>
            </a:r>
            <a:r>
              <a:rPr lang="en-US" sz="2000" b="1" dirty="0"/>
              <a:t>Tables</a:t>
            </a:r>
          </a:p>
          <a:p>
            <a:pPr marL="1257300" lvl="2" indent="-342900">
              <a:buFont typeface="Arial" pitchFamily="34" charset="0"/>
              <a:buChar char="•"/>
              <a:tabLst>
                <a:tab pos="7486650" algn="r"/>
              </a:tabLst>
            </a:pPr>
            <a:r>
              <a:rPr lang="en-US" sz="2000" b="1" dirty="0" smtClean="0"/>
              <a:t>Primary</a:t>
            </a:r>
            <a:endParaRPr lang="en-US" sz="2000" b="1" dirty="0"/>
          </a:p>
          <a:p>
            <a:pPr marL="800100" lvl="1" indent="-342900">
              <a:buFont typeface="Arial" pitchFamily="34" charset="0"/>
              <a:buChar char="•"/>
              <a:tabLst>
                <a:tab pos="7486650" algn="r"/>
              </a:tabLst>
            </a:pPr>
            <a:r>
              <a:rPr lang="en-US" sz="2000" b="1" dirty="0"/>
              <a:t>Outriggers</a:t>
            </a:r>
          </a:p>
          <a:p>
            <a:pPr marL="800100" lvl="1" indent="-342900">
              <a:buFont typeface="Arial" pitchFamily="34" charset="0"/>
              <a:buChar char="•"/>
              <a:tabLst>
                <a:tab pos="7486650" algn="r"/>
              </a:tabLst>
            </a:pPr>
            <a:r>
              <a:rPr lang="en-US" sz="2000" b="1" dirty="0"/>
              <a:t>Thought Designs</a:t>
            </a:r>
          </a:p>
          <a:p>
            <a:pPr marL="1257300" lvl="2" indent="-342900">
              <a:buFont typeface="Arial" pitchFamily="34" charset="0"/>
              <a:buChar char="•"/>
              <a:tabLst>
                <a:tab pos="7486650" algn="r"/>
              </a:tabLst>
            </a:pPr>
            <a:r>
              <a:rPr lang="en-US" sz="2000" b="1" dirty="0" smtClean="0"/>
              <a:t>Using a tool helps layout visually the tables</a:t>
            </a:r>
          </a:p>
          <a:p>
            <a:pPr marL="1257300" lvl="2" indent="-342900">
              <a:buFont typeface="Arial" pitchFamily="34" charset="0"/>
              <a:buChar char="•"/>
              <a:tabLst>
                <a:tab pos="7486650" algn="r"/>
              </a:tabLst>
            </a:pPr>
            <a:r>
              <a:rPr lang="en-US" sz="2000" b="1" dirty="0" smtClean="0"/>
              <a:t>CDM</a:t>
            </a:r>
          </a:p>
          <a:p>
            <a:pPr marL="1257300" lvl="2" indent="-342900">
              <a:buFont typeface="Arial" pitchFamily="34" charset="0"/>
              <a:buChar char="•"/>
              <a:tabLst>
                <a:tab pos="7486650" algn="r"/>
              </a:tabLst>
            </a:pPr>
            <a:r>
              <a:rPr lang="en-US" sz="2000" b="1" dirty="0" smtClean="0"/>
              <a:t>Entities and Attributes</a:t>
            </a:r>
          </a:p>
          <a:p>
            <a:pPr marL="1257300" lvl="2" indent="-342900">
              <a:buFont typeface="Arial" pitchFamily="34" charset="0"/>
              <a:buChar char="•"/>
              <a:tabLst>
                <a:tab pos="7486650" algn="r"/>
              </a:tabLst>
            </a:pPr>
            <a:r>
              <a:rPr lang="en-US" sz="2000" b="1" dirty="0" smtClean="0"/>
              <a:t>Think about Type II’s Mostly</a:t>
            </a:r>
          </a:p>
          <a:p>
            <a:pPr marL="1257300" lvl="2" indent="-342900">
              <a:buFont typeface="Arial" pitchFamily="34" charset="0"/>
              <a:buChar char="•"/>
              <a:tabLst>
                <a:tab pos="7486650" algn="r"/>
              </a:tabLst>
            </a:pPr>
            <a:r>
              <a:rPr lang="en-US" sz="2000" b="1" dirty="0" smtClean="0"/>
              <a:t>Analytical Requirements</a:t>
            </a:r>
          </a:p>
          <a:p>
            <a:pPr marL="1257300" lvl="2" indent="-342900">
              <a:buFont typeface="Arial" pitchFamily="34" charset="0"/>
              <a:buChar char="•"/>
              <a:tabLst>
                <a:tab pos="7486650" algn="r"/>
              </a:tabLst>
            </a:pPr>
            <a:r>
              <a:rPr lang="en-US" sz="2000" b="1" dirty="0" smtClean="0"/>
              <a:t>If I were a User????</a:t>
            </a:r>
          </a:p>
          <a:p>
            <a:pPr marL="1257300" lvl="2" indent="-342900">
              <a:buFont typeface="Arial" pitchFamily="34" charset="0"/>
              <a:buChar char="•"/>
              <a:tabLst>
                <a:tab pos="7486650" algn="r"/>
              </a:tabLst>
            </a:pPr>
            <a:r>
              <a:rPr lang="en-US" sz="2000" b="1" dirty="0" smtClean="0"/>
              <a:t>This is an iterative process</a:t>
            </a:r>
          </a:p>
          <a:p>
            <a:pPr marL="800100" lvl="1" indent="-342900">
              <a:buFont typeface="Arial" pitchFamily="34" charset="0"/>
              <a:buChar char="•"/>
              <a:tabLst>
                <a:tab pos="7486650" algn="r"/>
              </a:tabLst>
            </a:pPr>
            <a:endParaRPr lang="en-US" sz="2000" b="1" dirty="0" smtClean="0"/>
          </a:p>
          <a:p>
            <a:pPr marL="800100" lvl="1" indent="-342900">
              <a:buFont typeface="Arial" pitchFamily="34" charset="0"/>
              <a:buChar char="•"/>
              <a:tabLst>
                <a:tab pos="7486650" algn="r"/>
              </a:tabLst>
            </a:pP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906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03200" y="0"/>
            <a:ext cx="863600" cy="6858000"/>
          </a:xfrm>
          <a:prstGeom prst="rect">
            <a:avLst/>
          </a:prstGeom>
          <a:solidFill>
            <a:srgbClr val="0048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340475"/>
            <a:ext cx="2133600" cy="365125"/>
          </a:xfrm>
        </p:spPr>
        <p:txBody>
          <a:bodyPr/>
          <a:lstStyle/>
          <a:p>
            <a:fld id="{AEC45386-EE69-4661-936A-36327F4CB879}" type="slidenum">
              <a:rPr lang="en-US" smtClean="0">
                <a:solidFill>
                  <a:schemeClr val="tx1"/>
                </a:solidFill>
              </a:rPr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304800"/>
            <a:ext cx="9067799" cy="553998"/>
          </a:xfrm>
          <a:prstGeom prst="rect">
            <a:avLst/>
          </a:prstGeom>
          <a:solidFill>
            <a:schemeClr val="accent5">
              <a:lumMod val="75000"/>
              <a:alpha val="25000"/>
            </a:schemeClr>
          </a:solidFill>
        </p:spPr>
        <p:txBody>
          <a:bodyPr wrap="square" rtlCol="0">
            <a:spAutoFit/>
          </a:bodyPr>
          <a:lstStyle/>
          <a:p>
            <a:pPr algn="r">
              <a:buClr>
                <a:srgbClr val="C2B084"/>
              </a:buClr>
            </a:pPr>
            <a:r>
              <a:rPr lang="en-US" sz="3000" dirty="0" smtClean="0">
                <a:latin typeface="Arial Black" pitchFamily="34" charset="0"/>
                <a:ea typeface="Tahoma" pitchFamily="34" charset="0"/>
                <a:cs typeface="Tahoma" pitchFamily="34" charset="0"/>
              </a:rPr>
              <a:t>Session 2</a:t>
            </a:r>
            <a:endParaRPr lang="en-US" sz="3000" dirty="0">
              <a:latin typeface="Arial Black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86235"/>
      </p:ext>
    </p:extLst>
  </p:cSld>
  <p:clrMapOvr>
    <a:masterClrMapping/>
  </p:clrMapOvr>
  <p:transition xmlns:p14="http://schemas.microsoft.com/office/powerpoint/2010/main" spd="slow">
    <p:push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219200" y="838200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486650" algn="r"/>
              </a:tabLst>
            </a:pPr>
            <a:r>
              <a:rPr lang="en-US" sz="2000" i="1" dirty="0" smtClean="0"/>
              <a:t>2:45 ~ 3:00</a:t>
            </a:r>
            <a:endParaRPr lang="en-US" sz="2000" dirty="0"/>
          </a:p>
          <a:p>
            <a:pPr>
              <a:tabLst>
                <a:tab pos="7486650" algn="r"/>
              </a:tabLst>
            </a:pP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906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03200" y="0"/>
            <a:ext cx="863600" cy="6858000"/>
          </a:xfrm>
          <a:prstGeom prst="rect">
            <a:avLst/>
          </a:prstGeom>
          <a:solidFill>
            <a:srgbClr val="0048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340475"/>
            <a:ext cx="2133600" cy="365125"/>
          </a:xfrm>
        </p:spPr>
        <p:txBody>
          <a:bodyPr/>
          <a:lstStyle/>
          <a:p>
            <a:fld id="{AEC45386-EE69-4661-936A-36327F4CB879}" type="slidenum">
              <a:rPr lang="en-US" smtClean="0">
                <a:solidFill>
                  <a:schemeClr val="tx1"/>
                </a:solidFill>
              </a:rPr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304800"/>
            <a:ext cx="9067799" cy="553998"/>
          </a:xfrm>
          <a:prstGeom prst="rect">
            <a:avLst/>
          </a:prstGeom>
          <a:solidFill>
            <a:schemeClr val="accent5">
              <a:lumMod val="75000"/>
              <a:alpha val="25000"/>
            </a:schemeClr>
          </a:solidFill>
        </p:spPr>
        <p:txBody>
          <a:bodyPr wrap="square" rtlCol="0">
            <a:spAutoFit/>
          </a:bodyPr>
          <a:lstStyle/>
          <a:p>
            <a:pPr algn="r">
              <a:buClr>
                <a:srgbClr val="C2B084"/>
              </a:buClr>
            </a:pPr>
            <a:r>
              <a:rPr lang="en-US" sz="3000" dirty="0" smtClean="0">
                <a:latin typeface="Arial Black" pitchFamily="34" charset="0"/>
                <a:ea typeface="Tahoma" pitchFamily="34" charset="0"/>
                <a:cs typeface="Tahoma" pitchFamily="34" charset="0"/>
              </a:rPr>
              <a:t>Break | Lunch</a:t>
            </a:r>
            <a:endParaRPr lang="en-US" sz="3000" dirty="0">
              <a:latin typeface="Arial Black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022219" y="1383919"/>
            <a:ext cx="4090162" cy="4090162"/>
            <a:chOff x="3022219" y="1383919"/>
            <a:chExt cx="4090162" cy="4090162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3212719" y="2426081"/>
              <a:ext cx="1257300" cy="304800"/>
            </a:xfrm>
            <a:prstGeom prst="straightConnector1">
              <a:avLst/>
            </a:prstGeom>
            <a:ln w="101600">
              <a:solidFill>
                <a:schemeClr val="accent5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2219" y="1383919"/>
              <a:ext cx="4090162" cy="4090162"/>
            </a:xfrm>
            <a:prstGeom prst="rect">
              <a:avLst/>
            </a:prstGeom>
            <a:effectLst>
              <a:innerShdw blurRad="63500" dist="228600" dir="8100000">
                <a:prstClr val="black">
                  <a:alpha val="50000"/>
                </a:prstClr>
              </a:innerShdw>
            </a:effectLst>
          </p:spPr>
        </p:pic>
        <p:cxnSp>
          <p:nvCxnSpPr>
            <p:cNvPr id="18" name="Straight Arrow Connector 17"/>
            <p:cNvCxnSpPr/>
            <p:nvPr/>
          </p:nvCxnSpPr>
          <p:spPr>
            <a:xfrm flipV="1">
              <a:off x="5067300" y="3124200"/>
              <a:ext cx="1619250" cy="292481"/>
            </a:xfrm>
            <a:prstGeom prst="straightConnector1">
              <a:avLst/>
            </a:prstGeom>
            <a:ln w="101600">
              <a:solidFill>
                <a:schemeClr val="accent5">
                  <a:lumMod val="50000"/>
                </a:schemeClr>
              </a:solidFill>
              <a:tailEnd type="arrow"/>
            </a:ln>
            <a:effectLst>
              <a:outerShdw blurRad="50800" dist="177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>
              <a:off x="3327019" y="3429000"/>
              <a:ext cx="1752600" cy="0"/>
            </a:xfrm>
            <a:prstGeom prst="straightConnector1">
              <a:avLst/>
            </a:prstGeom>
            <a:ln w="101600">
              <a:solidFill>
                <a:schemeClr val="accent5">
                  <a:lumMod val="75000"/>
                </a:schemeClr>
              </a:solidFill>
              <a:tailEnd type="arrow"/>
            </a:ln>
            <a:effectLst>
              <a:outerShdw blurRad="50800" dist="177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/>
            <p:cNvSpPr/>
            <p:nvPr/>
          </p:nvSpPr>
          <p:spPr>
            <a:xfrm>
              <a:off x="4927219" y="3264281"/>
              <a:ext cx="381000" cy="381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98087663"/>
      </p:ext>
    </p:extLst>
  </p:cSld>
  <p:clrMapOvr>
    <a:masterClrMapping/>
  </p:clrMapOvr>
  <p:transition xmlns:p14="http://schemas.microsoft.com/office/powerpoint/2010/main" spd="slow">
    <p:wheel spokes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10430</TotalTime>
  <Words>931</Words>
  <Application>Microsoft Macintosh PowerPoint</Application>
  <PresentationFormat>On-screen Show (4:3)</PresentationFormat>
  <Paragraphs>154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Russell</dc:creator>
  <cp:lastModifiedBy>kevin herbert</cp:lastModifiedBy>
  <cp:revision>57</cp:revision>
  <dcterms:created xsi:type="dcterms:W3CDTF">2012-10-18T01:36:24Z</dcterms:created>
  <dcterms:modified xsi:type="dcterms:W3CDTF">2012-11-10T07:43:41Z</dcterms:modified>
</cp:coreProperties>
</file>